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handoutMasterIdLst>
    <p:handoutMasterId r:id="rId2"/>
  </p:handoutMasterIdLst>
  <p:sldIdLst>
    <p:sldId id="256" r:id="rId3"/>
    <p:sldId id="259" r:id="rId4"/>
    <p:sldId id="326" r:id="rId5"/>
    <p:sldId id="309" r:id="rId6"/>
    <p:sldId id="319" r:id="rId7"/>
    <p:sldId id="328" r:id="rId8"/>
    <p:sldId id="330" r:id="rId9"/>
    <p:sldId id="289" r:id="rId10"/>
    <p:sldId id="314" r:id="rId11"/>
    <p:sldId id="320" r:id="rId12"/>
    <p:sldId id="317" r:id="rId13"/>
    <p:sldId id="316" r:id="rId14"/>
    <p:sldId id="315" r:id="rId15"/>
    <p:sldId id="313" r:id="rId16"/>
    <p:sldId id="312" r:id="rId17"/>
    <p:sldId id="327" r:id="rId18"/>
    <p:sldId id="321" r:id="rId19"/>
    <p:sldId id="307" r:id="rId20"/>
    <p:sldId id="311" r:id="rId21"/>
    <p:sldId id="318" r:id="rId22"/>
    <p:sldId id="324" r:id="rId23"/>
    <p:sldId id="310" r:id="rId24"/>
    <p:sldId id="322" r:id="rId25"/>
    <p:sldId id="325" r:id="rId26"/>
    <p:sldId id="293" r:id="rId27"/>
  </p:sldIdLst>
  <p:sldSz cx="12192000" cy="6858000"/>
  <p:notesSz cx="9926638" cy="6797675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D86"/>
    <a:srgbClr val="005D9B"/>
    <a:srgbClr val="E6E6E6"/>
    <a:srgbClr val="CEB46D"/>
    <a:srgbClr val="C1A45F"/>
    <a:srgbClr val="6B2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handoutMaster" Target="handoutMasters/handout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tags" Target="tags/tag1.xml" /><Relationship Id="rId29" Type="http://schemas.openxmlformats.org/officeDocument/2006/relationships/presProps" Target="presProps.xml" /><Relationship Id="rId3" Type="http://schemas.openxmlformats.org/officeDocument/2006/relationships/slide" Target="slides/slide1.xml" /><Relationship Id="rId30" Type="http://schemas.openxmlformats.org/officeDocument/2006/relationships/viewProps" Target="viewProps.xml" /><Relationship Id="rId31" Type="http://schemas.openxmlformats.org/officeDocument/2006/relationships/theme" Target="theme/theme1.xml" /><Relationship Id="rId32" Type="http://schemas.openxmlformats.org/officeDocument/2006/relationships/tableStyles" Target="tableStyles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8B6D-81EF-4D99-96ED-8F39F5B4E1AE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7B85-EF9C-44C2-8558-67D255C1B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8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33532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55981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37.jpeg" /><Relationship Id="rId5" Type="http://schemas.openxmlformats.org/officeDocument/2006/relationships/image" Target="../media/image38.jpeg" /><Relationship Id="rId6" Type="http://schemas.openxmlformats.org/officeDocument/2006/relationships/image" Target="../media/image39.jpeg" /><Relationship Id="rId7" Type="http://schemas.openxmlformats.org/officeDocument/2006/relationships/image" Target="../media/image40.jpeg" /><Relationship Id="rId8" Type="http://schemas.openxmlformats.org/officeDocument/2006/relationships/image" Target="../media/image41.jpeg" /><Relationship Id="rId9" Type="http://schemas.openxmlformats.org/officeDocument/2006/relationships/image" Target="../media/image33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33.jpeg" /><Relationship Id="rId5" Type="http://schemas.openxmlformats.org/officeDocument/2006/relationships/image" Target="../media/image42.jpeg" /><Relationship Id="rId6" Type="http://schemas.openxmlformats.org/officeDocument/2006/relationships/image" Target="../media/image43.jpeg" /><Relationship Id="rId7" Type="http://schemas.openxmlformats.org/officeDocument/2006/relationships/image" Target="../media/image44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5.jpeg" /><Relationship Id="rId5" Type="http://schemas.openxmlformats.org/officeDocument/2006/relationships/image" Target="../media/image45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5.jpeg" /><Relationship Id="rId5" Type="http://schemas.openxmlformats.org/officeDocument/2006/relationships/image" Target="../media/image46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5.jpeg" /><Relationship Id="rId5" Type="http://schemas.openxmlformats.org/officeDocument/2006/relationships/image" Target="../media/image47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jpeg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48.jpeg" /><Relationship Id="rId5" Type="http://schemas.openxmlformats.org/officeDocument/2006/relationships/image" Target="../media/image49.jpeg" /><Relationship Id="rId6" Type="http://schemas.openxmlformats.org/officeDocument/2006/relationships/image" Target="../media/image50.jpeg" /><Relationship Id="rId7" Type="http://schemas.openxmlformats.org/officeDocument/2006/relationships/image" Target="../media/image51.jpeg" /><Relationship Id="rId8" Type="http://schemas.openxmlformats.org/officeDocument/2006/relationships/image" Target="../media/image52.jpeg" /><Relationship Id="rId9" Type="http://schemas.openxmlformats.org/officeDocument/2006/relationships/image" Target="../media/image53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33.jpeg" /><Relationship Id="rId5" Type="http://schemas.openxmlformats.org/officeDocument/2006/relationships/image" Target="../media/image54.jpeg" /><Relationship Id="rId6" Type="http://schemas.openxmlformats.org/officeDocument/2006/relationships/image" Target="../media/image55.jpeg" /><Relationship Id="rId7" Type="http://schemas.openxmlformats.org/officeDocument/2006/relationships/image" Target="../media/image56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33.jpeg" /><Relationship Id="rId5" Type="http://schemas.openxmlformats.org/officeDocument/2006/relationships/image" Target="../media/image57.jpeg" /><Relationship Id="rId6" Type="http://schemas.openxmlformats.org/officeDocument/2006/relationships/image" Target="../media/image58.jpeg" /><Relationship Id="rId7" Type="http://schemas.openxmlformats.org/officeDocument/2006/relationships/image" Target="../media/image59.jpeg" /><Relationship Id="rId8" Type="http://schemas.openxmlformats.org/officeDocument/2006/relationships/image" Target="../media/image60.jpeg" /><Relationship Id="rId9" Type="http://schemas.openxmlformats.org/officeDocument/2006/relationships/image" Target="../media/image61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.jpeg" /><Relationship Id="rId11" Type="http://schemas.openxmlformats.org/officeDocument/2006/relationships/image" Target="../media/image68.jpeg" /><Relationship Id="rId12" Type="http://schemas.openxmlformats.org/officeDocument/2006/relationships/image" Target="../media/image69.jpeg" /><Relationship Id="rId13" Type="http://schemas.openxmlformats.org/officeDocument/2006/relationships/image" Target="../media/image70.jpeg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62.jpeg" /><Relationship Id="rId5" Type="http://schemas.openxmlformats.org/officeDocument/2006/relationships/image" Target="../media/image63.jpeg" /><Relationship Id="rId6" Type="http://schemas.openxmlformats.org/officeDocument/2006/relationships/image" Target="../media/image64.jpeg" /><Relationship Id="rId7" Type="http://schemas.openxmlformats.org/officeDocument/2006/relationships/image" Target="../media/image65.jpeg" /><Relationship Id="rId8" Type="http://schemas.openxmlformats.org/officeDocument/2006/relationships/image" Target="../media/image66.jpeg" /><Relationship Id="rId9" Type="http://schemas.openxmlformats.org/officeDocument/2006/relationships/image" Target="../media/image67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77.jpeg" /><Relationship Id="rId11" Type="http://schemas.openxmlformats.org/officeDocument/2006/relationships/image" Target="../media/image78.jpeg" /><Relationship Id="rId12" Type="http://schemas.openxmlformats.org/officeDocument/2006/relationships/image" Target="../media/image79.jpeg" /><Relationship Id="rId13" Type="http://schemas.openxmlformats.org/officeDocument/2006/relationships/image" Target="../media/image33.jpeg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71.jpeg" /><Relationship Id="rId5" Type="http://schemas.openxmlformats.org/officeDocument/2006/relationships/image" Target="../media/image72.jpeg" /><Relationship Id="rId6" Type="http://schemas.openxmlformats.org/officeDocument/2006/relationships/image" Target="../media/image73.jpeg" /><Relationship Id="rId7" Type="http://schemas.openxmlformats.org/officeDocument/2006/relationships/image" Target="../media/image74.jpeg" /><Relationship Id="rId8" Type="http://schemas.openxmlformats.org/officeDocument/2006/relationships/image" Target="../media/image75.jpeg" /><Relationship Id="rId9" Type="http://schemas.openxmlformats.org/officeDocument/2006/relationships/image" Target="../media/image76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5.jpeg" /><Relationship Id="rId6" Type="http://schemas.openxmlformats.org/officeDocument/2006/relationships/image" Target="../media/image6.jpeg" /><Relationship Id="rId7" Type="http://schemas.openxmlformats.org/officeDocument/2006/relationships/image" Target="../media/image7.png" /><Relationship Id="rId8" Type="http://schemas.openxmlformats.org/officeDocument/2006/relationships/image" Target="../media/image4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33.jpeg" /><Relationship Id="rId5" Type="http://schemas.openxmlformats.org/officeDocument/2006/relationships/image" Target="../media/image80.jpeg" /><Relationship Id="rId6" Type="http://schemas.openxmlformats.org/officeDocument/2006/relationships/image" Target="../media/image81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82.jpeg" /><Relationship Id="rId5" Type="http://schemas.openxmlformats.org/officeDocument/2006/relationships/image" Target="../media/image83.jpeg" /><Relationship Id="rId6" Type="http://schemas.openxmlformats.org/officeDocument/2006/relationships/image" Target="../media/image84.jpeg" /><Relationship Id="rId7" Type="http://schemas.openxmlformats.org/officeDocument/2006/relationships/image" Target="../media/image33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hyperlink" Target="https://ok.ru/profile/583312369882" TargetMode="External" /><Relationship Id="rId11" Type="http://schemas.openxmlformats.org/officeDocument/2006/relationships/image" Target="../media/image85.jpeg" /><Relationship Id="rId12" Type="http://schemas.openxmlformats.org/officeDocument/2006/relationships/image" Target="../media/image86.jpeg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33.jpeg" /><Relationship Id="rId5" Type="http://schemas.openxmlformats.org/officeDocument/2006/relationships/hyperlink" Target="https://prirodnadzor.admhmao.ru/formirovanie-ekologicheskoy-kultury/" TargetMode="External" /><Relationship Id="rId6" Type="http://schemas.openxmlformats.org/officeDocument/2006/relationships/hyperlink" Target="https://shkola7talinka-r86.gosweb.gosuslugi.ru/nasha-shkola/muzey-otrazhenie-innovatsionnaya-deyatelnost/" TargetMode="External" /><Relationship Id="rId7" Type="http://schemas.openxmlformats.org/officeDocument/2006/relationships/hyperlink" Target="https://ckstalinka.ru/muzej/" TargetMode="External" /><Relationship Id="rId8" Type="http://schemas.openxmlformats.org/officeDocument/2006/relationships/hyperlink" Target="https://www.youtube.com/channel/UCGTCm7O1iMGPvxRgr1mlBhQ" TargetMode="External" /><Relationship Id="rId9" Type="http://schemas.openxmlformats.org/officeDocument/2006/relationships/hyperlink" Target="https://vk.com/id691448225" TargetMode="Externa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hyperlink" Target="https://ckstalinka.ru/muzej/" TargetMode="External" /><Relationship Id="rId11" Type="http://schemas.openxmlformats.org/officeDocument/2006/relationships/image" Target="../media/image89.jpeg" /><Relationship Id="rId12" Type="http://schemas.openxmlformats.org/officeDocument/2006/relationships/image" Target="../media/image90.jpeg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33.jpeg" /><Relationship Id="rId5" Type="http://schemas.openxmlformats.org/officeDocument/2006/relationships/image" Target="../media/image87.png" /><Relationship Id="rId6" Type="http://schemas.openxmlformats.org/officeDocument/2006/relationships/image" Target="../media/image88.png" /><Relationship Id="rId7" Type="http://schemas.openxmlformats.org/officeDocument/2006/relationships/hyperlink" Target="mailto:museumtalinka@mail.ru" TargetMode="External" /><Relationship Id="rId8" Type="http://schemas.openxmlformats.org/officeDocument/2006/relationships/hyperlink" Target="https://shkola7talinka-r86.gosweb.gosuslugi.ru/nasha-shkola/muzey-otrazhenie-innovatsionnaya-deyatelnost/" TargetMode="External" /><Relationship Id="rId9" Type="http://schemas.openxmlformats.org/officeDocument/2006/relationships/hyperlink" Target="https://prirodnadzor.admhmao.ru/formirovanie-ekologicheskoy-kultury/" TargetMode="Externa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33.jpeg" /><Relationship Id="rId5" Type="http://schemas.openxmlformats.org/officeDocument/2006/relationships/image" Target="../media/image91.jpeg" /><Relationship Id="rId6" Type="http://schemas.openxmlformats.org/officeDocument/2006/relationships/image" Target="../media/image92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jpeg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93.jpeg" /><Relationship Id="rId5" Type="http://schemas.openxmlformats.org/officeDocument/2006/relationships/image" Target="../media/image94.jpeg" /><Relationship Id="rId6" Type="http://schemas.openxmlformats.org/officeDocument/2006/relationships/image" Target="../media/image95.jpeg" /><Relationship Id="rId7" Type="http://schemas.openxmlformats.org/officeDocument/2006/relationships/image" Target="../media/image96.jpeg" /><Relationship Id="rId8" Type="http://schemas.openxmlformats.org/officeDocument/2006/relationships/image" Target="../media/image97.jpeg" /><Relationship Id="rId9" Type="http://schemas.openxmlformats.org/officeDocument/2006/relationships/image" Target="../media/image98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4.jpeg" /><Relationship Id="rId5" Type="http://schemas.openxmlformats.org/officeDocument/2006/relationships/image" Target="../media/image10.jpeg" /><Relationship Id="rId6" Type="http://schemas.openxmlformats.org/officeDocument/2006/relationships/image" Target="../media/image11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4.jpeg" /><Relationship Id="rId5" Type="http://schemas.openxmlformats.org/officeDocument/2006/relationships/image" Target="../media/image12.jpeg" /><Relationship Id="rId6" Type="http://schemas.openxmlformats.org/officeDocument/2006/relationships/image" Target="../media/image13.jpeg" /><Relationship Id="rId7" Type="http://schemas.openxmlformats.org/officeDocument/2006/relationships/image" Target="../media/image14.jpeg" /><Relationship Id="rId8" Type="http://schemas.openxmlformats.org/officeDocument/2006/relationships/image" Target="../media/image15.jpeg" /><Relationship Id="rId9" Type="http://schemas.openxmlformats.org/officeDocument/2006/relationships/image" Target="../media/image16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2.jpeg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4.jpeg" /><Relationship Id="rId5" Type="http://schemas.openxmlformats.org/officeDocument/2006/relationships/image" Target="../media/image17.jpeg" /><Relationship Id="rId6" Type="http://schemas.openxmlformats.org/officeDocument/2006/relationships/image" Target="../media/image18.jpeg" /><Relationship Id="rId7" Type="http://schemas.openxmlformats.org/officeDocument/2006/relationships/image" Target="../media/image19.jpeg" /><Relationship Id="rId8" Type="http://schemas.openxmlformats.org/officeDocument/2006/relationships/image" Target="../media/image20.jpeg" /><Relationship Id="rId9" Type="http://schemas.openxmlformats.org/officeDocument/2006/relationships/image" Target="../media/image21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4.jpeg" /><Relationship Id="rId5" Type="http://schemas.openxmlformats.org/officeDocument/2006/relationships/image" Target="../media/image23.jpeg" /><Relationship Id="rId6" Type="http://schemas.openxmlformats.org/officeDocument/2006/relationships/image" Target="../media/image24.jpeg" /><Relationship Id="rId7" Type="http://schemas.openxmlformats.org/officeDocument/2006/relationships/image" Target="../media/image25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1.jpeg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4.jpeg" /><Relationship Id="rId5" Type="http://schemas.openxmlformats.org/officeDocument/2006/relationships/image" Target="../media/image26.jpeg" /><Relationship Id="rId6" Type="http://schemas.openxmlformats.org/officeDocument/2006/relationships/image" Target="../media/image27.jpeg" /><Relationship Id="rId7" Type="http://schemas.openxmlformats.org/officeDocument/2006/relationships/image" Target="../media/image28.jpeg" /><Relationship Id="rId8" Type="http://schemas.openxmlformats.org/officeDocument/2006/relationships/image" Target="../media/image29.jpeg" /><Relationship Id="rId9" Type="http://schemas.openxmlformats.org/officeDocument/2006/relationships/image" Target="../media/image30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32.jpeg" /><Relationship Id="rId5" Type="http://schemas.openxmlformats.org/officeDocument/2006/relationships/image" Target="../media/image33.jpeg" /><Relationship Id="rId6" Type="http://schemas.openxmlformats.org/officeDocument/2006/relationships/image" Target="../media/image34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openxmlformats.org/officeDocument/2006/relationships/image" Target="../media/image33.jpeg" /><Relationship Id="rId5" Type="http://schemas.openxmlformats.org/officeDocument/2006/relationships/image" Target="../media/image35.jpeg" /><Relationship Id="rId6" Type="http://schemas.openxmlformats.org/officeDocument/2006/relationships/image" Target="../media/image36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/>
          <p:nvPr/>
        </p:nvSpPr>
        <p:spPr>
          <a:xfrm>
            <a:off x="4232540" y="4874157"/>
            <a:ext cx="5026790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err="1">
                <a:solidFill>
                  <a:srgbClr val="005D9B"/>
                </a:solidFill>
                <a:latin typeface="Trebuchet MS" panose="020b0603020202020204" pitchFamily="34" charset="0"/>
              </a:rPr>
              <a:t>гп. Октябрьское, </a:t>
            </a:r>
            <a:r>
              <a:rPr lang="en-US" sz="2000" b="1">
                <a:solidFill>
                  <a:srgbClr val="005D9B"/>
                </a:solidFill>
                <a:latin typeface="Trebuchet MS" panose="020b0603020202020204" pitchFamily="34" charset="0"/>
              </a:rPr>
              <a:t>29 </a:t>
            </a:r>
            <a:r>
              <a:rPr lang="ru-RU" sz="2000" b="1">
                <a:solidFill>
                  <a:srgbClr val="005D9B"/>
                </a:solidFill>
                <a:latin typeface="Trebuchet MS" panose="020b0603020202020204" pitchFamily="34" charset="0"/>
              </a:rPr>
              <a:t>августа 2023</a:t>
            </a:r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16213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/>
          <p:nvPr/>
        </p:nvSpPr>
        <p:spPr>
          <a:xfrm>
            <a:off x="3933843" y="3759909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endParaRPr lang="ru-RU" sz="2800" b="1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r>
              <a:rPr lang="ru-RU" sz="2800" b="1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МУНИЦИПАЛЬНАЯ СИСТЕМА ОБРАЗОВАНИЯ: НОВЫЕ ВЫЗОВЫ, НОВЫЕ ТРЕБОВАНИЯ, </a:t>
            </a:r>
          </a:p>
          <a:p>
            <a:r>
              <a:rPr lang="ru-RU" sz="2800" b="1">
                <a:solidFill>
                  <a:srgbClr val="005D9B"/>
                </a:solidFill>
                <a:latin typeface="Trebuchet MS" panose="020b0603020202020204" pitchFamily="34" charset="0"/>
              </a:rPr>
              <a:t>НОВАЯ ОТВЕТСТВЕННОСТЬ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364CB5-562B-4B60-680F-BB135D643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983" y="2856208"/>
            <a:ext cx="1552165" cy="15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40153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" y="276433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29763" y="276433"/>
            <a:ext cx="8947981" cy="8708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Северный Форум и Монголия: перспективы сотрудничества, </a:t>
            </a:r>
            <a:r>
              <a:rPr lang="ru-RU" sz="3000" b="1">
                <a:solidFill>
                  <a:schemeClr val="bg1"/>
                </a:solidFill>
                <a:latin typeface="Trebuchet MS" panose="020b0603020202020204" pitchFamily="34" charset="0"/>
              </a:rPr>
              <a:t>г. Улан-Батор, 20.05-26.05.23 </a:t>
            </a: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CA04FE-E462-7B14-8E1C-2D241352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53" y="1423313"/>
            <a:ext cx="2318977" cy="16275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B5BA8F-C1CE-1B26-1554-3648B9916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53" y="3196645"/>
            <a:ext cx="2353261" cy="1627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A65222-43CA-9450-2590-E50FAA3D1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53" y="4931545"/>
            <a:ext cx="2391867" cy="16837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52F40A-C582-0B97-CFD1-CE3F26135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4002" y="2523386"/>
            <a:ext cx="4867482" cy="32449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1B523F-ADFE-DBD6-AD1F-C5853CD9E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74" y="1423313"/>
            <a:ext cx="3244987" cy="51919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0094F8-D95D-0C42-5E9E-107AE579FA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4773" y="1394612"/>
            <a:ext cx="75597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81204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564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722" y="84017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0" y="251702"/>
            <a:ext cx="9991305" cy="840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«Экология через цели устойчивого развития: от экологического просвещения к экологическому образованию и экологической культуре</a:t>
            </a:r>
          </a:p>
          <a:p>
            <a:pPr algn="l"/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(на примере деятельности школ САШ ЮНЕСКО)», г. Казань, 27.03-30.03.23</a:t>
            </a:r>
          </a:p>
        </p:txBody>
      </p:sp>
      <p:sp>
        <p:nvSpPr>
          <p:cNvPr id="2" name="Овал 1"/>
          <p:cNvSpPr/>
          <p:nvPr/>
        </p:nvSpPr>
        <p:spPr>
          <a:xfrm>
            <a:off x="10744992" y="1166831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3C2721-2506-141E-925C-69A3FEE9F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374" y="1277632"/>
            <a:ext cx="741650" cy="7476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16F20A-E11A-FB77-F1A0-7E7A5A175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60" y="2279784"/>
            <a:ext cx="6811481" cy="45409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B4A673-37E6-239F-C967-1A8538E00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1" y="1277632"/>
            <a:ext cx="3196646" cy="22497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CD897E-2BEB-85AB-F497-FDF8DBCD76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2" y="4240233"/>
            <a:ext cx="3196646" cy="221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97463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138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078" y="112181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1" y="324139"/>
            <a:ext cx="8963890" cy="8708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>
                <a:solidFill>
                  <a:schemeClr val="bg1"/>
                </a:solidFill>
                <a:latin typeface="Trebuchet MS" panose="020b0603020202020204" pitchFamily="34" charset="0"/>
              </a:rPr>
              <a:t>Мониторинг уровня эмпатии</a:t>
            </a: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BA52D5-DFCA-0538-B9DE-178D0709E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53" y="1277631"/>
            <a:ext cx="11370860" cy="55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87962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420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9302" y="484838"/>
            <a:ext cx="8778715" cy="8164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>
                <a:solidFill>
                  <a:schemeClr val="bg1"/>
                </a:solidFill>
                <a:latin typeface="Trebuchet MS" panose="020b0603020202020204" pitchFamily="34" charset="0"/>
              </a:rPr>
              <a:t>Мониторинг уровней сформированности эмоционального интеллекта</a:t>
            </a: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DDEBE7-9B4E-9D35-870A-BBBDC085F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30" y="872837"/>
            <a:ext cx="8581394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28971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27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4" y="20046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0" y="330925"/>
            <a:ext cx="9047017" cy="8296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Мониторинг значений высокого уровня эмоционального интеллекта </a:t>
            </a:r>
            <a:endParaRPr lang="ru-RU" sz="24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E6F13F-2B0A-E4AC-6F90-DBEF7594A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1160579"/>
            <a:ext cx="9395020" cy="57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33263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4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0" y="431796"/>
            <a:ext cx="8978588" cy="8045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Открытый региональный конкурс</a:t>
            </a:r>
            <a:b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исследовательских проектов школьников</a:t>
            </a:r>
            <a:b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«ЮГРА. ЭКОЛОГИЯ. ТАЛАНТЫ», г. Ханты-Мансийск</a:t>
            </a:r>
            <a:endParaRPr lang="ru-RU" sz="24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44F229-42C5-3C33-2268-97FDC740F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76" y="1536451"/>
            <a:ext cx="2696497" cy="18925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A690A2-FD09-382E-2AA2-C437773F9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09" y="4280689"/>
            <a:ext cx="2737394" cy="1921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92FB42-F145-0B8D-4BF5-088992D6A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157" y="2059485"/>
            <a:ext cx="2677292" cy="18873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407C0E-6600-AC16-E0A5-F23763E50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0648" y="4644163"/>
            <a:ext cx="2677292" cy="18724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901A80-27AB-CCA5-8ED3-BF60DD145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3518" y="3248813"/>
            <a:ext cx="4177918" cy="27852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890D94-2FA5-4396-894E-EED1A681F2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7351" y="1536451"/>
            <a:ext cx="2891237" cy="27714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6CB5EDF-80D8-F1D9-8C87-47841DB674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83498" y="1429453"/>
            <a:ext cx="75597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38209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93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078" y="26992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51675" y="403022"/>
            <a:ext cx="9019309" cy="8045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300" b="1">
                <a:solidFill>
                  <a:schemeClr val="bg1"/>
                </a:solidFill>
                <a:latin typeface="Trebuchet MS" panose="020b0603020202020204" pitchFamily="34" charset="0"/>
              </a:rPr>
              <a:t>Всероссийский конкурс «Большая перемена»</a:t>
            </a:r>
          </a:p>
          <a:p>
            <a:pPr algn="l"/>
            <a:b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</a:br>
            <a:endParaRPr lang="ru-RU" sz="44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07649" y="1109806"/>
            <a:ext cx="987978" cy="8512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7CFE63-EC10-21B5-7857-EFC039209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653" y="1207621"/>
            <a:ext cx="755970" cy="7620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5467A-2A56-475D-BD77-809A150AB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7" y="1399310"/>
            <a:ext cx="3691609" cy="53152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D9ED15-3F09-1462-DF91-B6CE23B3E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86" y="4097192"/>
            <a:ext cx="3959381" cy="26385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39EE3C-2DEC-1D57-75B9-AB16DCF38C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61" y="1441530"/>
            <a:ext cx="3691610" cy="246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56229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3C2721-2506-141E-925C-69A3FEE9F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864" y="1395539"/>
            <a:ext cx="755970" cy="7620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2F11B9-7BF9-6D5C-79BE-568CF98DC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6" y="1872823"/>
            <a:ext cx="3027476" cy="42806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CA9BD4-D1FA-6FB7-1D8F-429512B50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696" y="1883866"/>
            <a:ext cx="2377646" cy="33348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710DBF-F350-1A53-058B-88BEBD69F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030" y="2768750"/>
            <a:ext cx="2158171" cy="30238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2CACF8-B817-6643-C981-1B90018731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3888" y="3519060"/>
            <a:ext cx="2109399" cy="29568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248593-CDCF-70AE-3209-3A39AB0C38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0910" y="4013167"/>
            <a:ext cx="1889924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56103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57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93" y="89622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56242" y="285542"/>
            <a:ext cx="8133042" cy="8593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Региональный отбор </a:t>
            </a:r>
            <a:b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Профильная интенсивная смена по направлению «Искусство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»,</a:t>
            </a:r>
            <a:b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г. Ханты-Мансийск, 27.03-31.03.23; 30.05-09.06.23 </a:t>
            </a: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75809" y="1172436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F31B51-4CB1-0781-90CF-CBF0AB271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699" y="4209107"/>
            <a:ext cx="3836479" cy="2559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AA98FA-4E2D-C24A-FC1D-CFFA0BF9C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709" y="1277429"/>
            <a:ext cx="1762156" cy="2501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78F472-85EA-3ADE-EB4F-F205D8095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510" y="1380748"/>
            <a:ext cx="1762156" cy="25013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6F16D3-B16D-F965-C3E7-97CAFC769E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69" y="3969909"/>
            <a:ext cx="1762156" cy="25013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39F494-5ADD-C38A-A17B-592BB5EC1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7500" y="4226210"/>
            <a:ext cx="1773270" cy="24920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5D53C3-741F-C036-3E99-9FE722E14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5403" y="1520173"/>
            <a:ext cx="1732267" cy="24497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01B48A-4714-7A00-4646-96811DCA54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6079" y="1234439"/>
            <a:ext cx="756465" cy="7592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75D7741-2F27-548F-6843-78E721BD48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75" y="1380748"/>
            <a:ext cx="4143590" cy="276239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4AED37B-308A-C28D-73DA-2B32B3A26A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03" y="4398236"/>
            <a:ext cx="1702575" cy="24041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F9DB48-7553-F98F-979F-0B9ED345E9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12" y="4398236"/>
            <a:ext cx="1705350" cy="24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36129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" y="366761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132347" y="359298"/>
            <a:ext cx="8778715" cy="8288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Свидетельства выпускника ШЛ «Родник»</a:t>
            </a:r>
            <a:b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24.05.23</a:t>
            </a:r>
            <a:endParaRPr lang="ru-RU" sz="24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8E228-6AA9-4812-B354-3FA9C6482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3" y="1416363"/>
            <a:ext cx="2267909" cy="15972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3CF0D3-6DEA-9710-68A7-495378212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787" y="1685613"/>
            <a:ext cx="2274005" cy="15972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DC2246-EA3C-D5BB-A7AD-B320D251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975" y="1951814"/>
            <a:ext cx="2263598" cy="16003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EBC57D-899A-2796-D015-6DDEE6CDD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181" y="2221388"/>
            <a:ext cx="2316681" cy="16277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AB3B1A-0FDF-9EDA-4109-28FF4FF4B6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024" y="2577312"/>
            <a:ext cx="2895851" cy="38712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8669E2-B641-8BAC-5EF7-D6C390FDD3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95" y="3902793"/>
            <a:ext cx="2316682" cy="16290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81DD0A-CDAC-DB7C-CB0C-21501AEDF3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312" y="4190513"/>
            <a:ext cx="2281451" cy="16003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D906C4-A990-5C95-919D-734CD25742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4990" y="4449565"/>
            <a:ext cx="2281451" cy="16003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1085F3-400E-3F81-4AEF-EE8890C4F5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4761" y="4736553"/>
            <a:ext cx="2316682" cy="162505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03540E-814C-6B34-1470-DAFA617703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9795" y="5056684"/>
            <a:ext cx="2281451" cy="16012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904DA38-D3DB-F23F-964A-88BD8EA71B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83498" y="1360321"/>
            <a:ext cx="75597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76984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/>
          <p:nvPr/>
        </p:nvSpPr>
        <p:spPr>
          <a:xfrm>
            <a:off x="4063148" y="4928636"/>
            <a:ext cx="5972961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err="1">
                <a:solidFill>
                  <a:srgbClr val="005D9B"/>
                </a:solidFill>
                <a:latin typeface="Trebuchet MS" panose="020b0603020202020204" pitchFamily="34" charset="0"/>
              </a:rPr>
              <a:t>Стыцюк Ольга Павловна</a:t>
            </a:r>
            <a:r>
              <a:rPr lang="ru-RU" sz="2000">
                <a:solidFill>
                  <a:srgbClr val="005D9B"/>
                </a:solidFill>
                <a:latin typeface="Trebuchet MS" panose="020b0603020202020204" pitchFamily="34" charset="0"/>
              </a:rPr>
              <a:t>, </a:t>
            </a:r>
          </a:p>
          <a:p>
            <a:pPr algn="l"/>
            <a:r>
              <a:rPr lang="ru-RU" sz="2000">
                <a:solidFill>
                  <a:srgbClr val="005D9B"/>
                </a:solidFill>
                <a:latin typeface="Trebuchet MS" panose="020b0603020202020204" pitchFamily="34" charset="0"/>
              </a:rPr>
              <a:t>учитель истории и МХК МБОУ «Талинская СОШ»</a:t>
            </a: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/>
          <p:nvPr/>
        </p:nvSpPr>
        <p:spPr>
          <a:xfrm>
            <a:off x="3668199" y="3872563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>
                <a:solidFill>
                  <a:srgbClr val="005D9B"/>
                </a:solidFill>
                <a:latin typeface="Trebuchet MS" panose="020b0603020202020204" pitchFamily="34" charset="0"/>
              </a:rPr>
              <a:t>«Экокласс» как эффективная форма формирования экзоцентрического мировоззрения и экологического</a:t>
            </a:r>
          </a:p>
          <a:p>
            <a:r>
              <a:rPr lang="ru-RU" sz="2800" b="1">
                <a:solidFill>
                  <a:srgbClr val="005D9B"/>
                </a:solidFill>
                <a:latin typeface="Trebuchet MS" panose="020b0603020202020204" pitchFamily="34" charset="0"/>
              </a:rPr>
              <a:t>воспитании школьников»</a:t>
            </a:r>
          </a:p>
          <a:p>
            <a:r>
              <a:rPr lang="ru-RU" sz="2000" b="1">
                <a:solidFill>
                  <a:srgbClr val="005D9B"/>
                </a:solidFill>
                <a:latin typeface="Trebuchet MS" panose="020b0603020202020204" pitchFamily="34" charset="0"/>
              </a:rPr>
              <a:t>(из опыта работы МБОУ «Талинская СОШ»)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4067EA-9458-0657-1216-326523C537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2487" y="2866352"/>
            <a:ext cx="1650661" cy="165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5042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671" y="51623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9301" y="189605"/>
            <a:ext cx="9708427" cy="8708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900" b="1">
                <a:solidFill>
                  <a:schemeClr val="bg1"/>
                </a:solidFill>
                <a:latin typeface="Trebuchet MS" panose="020b0603020202020204" pitchFamily="34" charset="0"/>
              </a:rPr>
              <a:t>XV Генеральная ассамблея Северного Форума,</a:t>
            </a:r>
          </a:p>
          <a:p>
            <a:pPr algn="l"/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г</a:t>
            </a:r>
            <a:r>
              <a:rPr lang="ru-RU" sz="4200" b="1">
                <a:solidFill>
                  <a:schemeClr val="bg1"/>
                </a:solidFill>
                <a:latin typeface="Trebuchet MS" panose="020b0603020202020204" pitchFamily="34" charset="0"/>
              </a:rPr>
              <a:t>. Ханты-Мансийск, 07.07-08.07.23</a:t>
            </a:r>
            <a:b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Медаль Уолтера Хикеля за вклад в устойчивое развитие северных регионов </a:t>
            </a:r>
            <a:endParaRPr lang="ru-RU" sz="24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3C2721-2506-141E-925C-69A3FEE9F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863" y="1209319"/>
            <a:ext cx="755970" cy="7620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E0A0EF-838D-3DA3-A6F4-13F9C74C6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255" y="3090702"/>
            <a:ext cx="12192001" cy="3572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C23D9E-1CE6-E2A6-404F-97917F58C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54" y="1197155"/>
            <a:ext cx="4122142" cy="25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11763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Центры образования цифрового </a:t>
            </a:r>
          </a:p>
          <a:p>
            <a:pPr algn="l"/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и гуманитарного профилей «Точка роста»</a:t>
            </a:r>
            <a:endParaRPr lang="ru-RU" sz="24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s://sun9-38.userapi.com/impg/pA3PTlQoI_FI2YOagd9nI6I9caZJHAhZF1ITzA/Xelx2iW99lU.jpg?size=1600x1200&amp;quality=95&amp;sign=78ee64a53b55b740fa5d1336b1f99f7f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276238"/>
            <a:ext cx="2569802" cy="1927351"/>
          </a:xfrm>
          <a:prstGeom prst="rect">
            <a:avLst/>
          </a:prstGeom>
          <a:noFill/>
          <a:ln w="28575">
            <a:solidFill>
              <a:srgbClr val="E1CD8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82" y="3239914"/>
            <a:ext cx="2572665" cy="1927351"/>
          </a:xfrm>
          <a:prstGeom prst="rect">
            <a:avLst/>
          </a:prstGeom>
          <a:ln w="28575">
            <a:solidFill>
              <a:srgbClr val="E1CD86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24598" y="1883866"/>
            <a:ext cx="51395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>
                <a:solidFill>
                  <a:srgbClr val="005D9B"/>
                </a:solidFill>
                <a:latin typeface="Trebuchet MS" panose="020b0603020202020204" pitchFamily="34" charset="0"/>
              </a:rPr>
              <a:t>форум-диалог «Эффективный опыт организации работы с одаренными детьми: развитие олимпиадного движения в муниципальном образовании«</a:t>
            </a:r>
          </a:p>
          <a:p>
            <a:endParaRPr lang="ru-RU" sz="160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>
                <a:solidFill>
                  <a:srgbClr val="005D9B"/>
                </a:solidFill>
                <a:latin typeface="Trebuchet MS" panose="020b0603020202020204" pitchFamily="34" charset="0"/>
              </a:rPr>
              <a:t>первый муниципальный онлайн-турнир по шахматам среди команд Центров «Точка роста»</a:t>
            </a:r>
          </a:p>
          <a:p>
            <a:endParaRPr lang="ru-RU" sz="160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муниципальный семинар-практикум «Точка роста» - шаг вперед, шаг в будущее»</a:t>
            </a:r>
          </a:p>
          <a:p>
            <a:endParaRPr lang="ru-RU" sz="160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>
                <a:solidFill>
                  <a:srgbClr val="005D9B"/>
                </a:solidFill>
                <a:latin typeface="Trebuchet MS" panose="020b0603020202020204" pitchFamily="34" charset="0"/>
              </a:rPr>
              <a:t>педагогическая мастерская «Использование цифровых образовательных ресурсов в урочной и внеурочной деятельности»</a:t>
            </a:r>
          </a:p>
          <a:p>
            <a:endParaRPr lang="ru-RU" sz="160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>
                <a:solidFill>
                  <a:srgbClr val="005D9B"/>
                </a:solidFill>
                <a:latin typeface="Trebuchet MS" panose="020b0603020202020204" pitchFamily="34" charset="0"/>
              </a:rPr>
              <a:t>курс повышения квалификации «Развитие креативного мышления как компонента функциональной грамотности»</a:t>
            </a:r>
          </a:p>
        </p:txBody>
      </p:sp>
      <p:pic>
        <p:nvPicPr>
          <p:cNvPr id="2054" name="Picture 6" descr="https://sun9-48.userapi.com/impg/rSkmjkMchvOKkikwtAj9JclEwiru2sEhDduEkQ/kr637fW67-c.jpg?size=1600x900&amp;quality=96&amp;sign=d40a0a3f9da0b3156ba8f5052acda3a4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4121" y="4425605"/>
            <a:ext cx="2971681" cy="1671571"/>
          </a:xfrm>
          <a:prstGeom prst="rect">
            <a:avLst/>
          </a:prstGeom>
          <a:noFill/>
          <a:ln w="28575">
            <a:solidFill>
              <a:srgbClr val="E1CD8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3C2721-2506-141E-925C-69A3FEE9F8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4864" y="1395539"/>
            <a:ext cx="75597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28289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42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0" y="437342"/>
            <a:ext cx="9143999" cy="8708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-19218" y="377695"/>
            <a:ext cx="10936600" cy="8708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>
                <a:solidFill>
                  <a:schemeClr val="bg1"/>
                </a:solidFill>
                <a:latin typeface="Trebuchet MS" panose="020b0603020202020204" pitchFamily="34" charset="0"/>
              </a:rPr>
              <a:t>Ссылки и QR-коды на социальные сети проектов, организации</a:t>
            </a: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3C2721-2506-141E-925C-69A3FEE9F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864" y="1395539"/>
            <a:ext cx="755970" cy="7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300B7F-84A2-0BC0-26FD-638C03C7E8F7}"/>
              </a:ext>
            </a:extLst>
          </p:cNvPr>
          <p:cNvSpPr txBox="1"/>
          <p:nvPr/>
        </p:nvSpPr>
        <p:spPr>
          <a:xfrm>
            <a:off x="3228108" y="1538050"/>
            <a:ext cx="591589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/>
              <a:cs typeface="Calibri"/>
              <a:sym typeface="Calibri"/>
              <a:hlinkClick r:id="rId5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lang="ru-RU" kern="0">
              <a:solidFill>
                <a:srgbClr val="000000"/>
              </a:solidFill>
              <a:latin typeface="Calibri"/>
              <a:ea typeface="Calibri" panose="020f0502020204030204"/>
              <a:cs typeface="Calibri"/>
              <a:sym typeface="Calibri"/>
              <a:hlinkClick r:id="rId5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 panose="020f0502020204030204"/>
                <a:hlinkClick r:id="rId5"/>
              </a:rPr>
              <a:t>https://prirodnadzor.admhmao.ru/formirovanie-ekologicheskoy-kultury/</a:t>
            </a: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/>
              <a:cs typeface="Calibri"/>
              <a:sym typeface="Calibri"/>
              <a:hlinkClick r:id="rId6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 panose="020f0502020204030204"/>
                <a:hlinkClick r:id="rId6"/>
              </a:rPr>
              <a:t>https://shkola7talinka-r86.gosweb.gosuslugi.ru/nasha-shkola/muzey-otrazhenie-innovatsionnaya-deyatelnost/</a:t>
            </a: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 panose="020f0502020204030204"/>
                <a:hlinkClick r:id="rId7"/>
              </a:rPr>
              <a:t>https://ckstalinka.ru/muzej/</a:t>
            </a: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 panose="020f0502020204030204"/>
                <a:hlinkClick r:id="rId8"/>
              </a:rPr>
              <a:t>https://www.youtube.com/channel/UCGTCm7O1iMGPvxRgr1mlBhQ</a:t>
            </a: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 panose="020f0502020204030204"/>
                <a:hlinkClick r:id="rId9"/>
              </a:rPr>
              <a:t>https://vk.com/id691448225</a:t>
            </a: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 panose="020f0502020204030204"/>
              </a:rPr>
              <a:t> — Вконтакте</a:t>
            </a: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 panose="020f0502020204030204"/>
                <a:hlinkClick r:id="rId10"/>
              </a:rPr>
              <a:t>https://ok.ru/profile/583312369882</a:t>
            </a:r>
            <a:r>
              <a: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 panose="020f0502020204030204"/>
              </a:rPr>
              <a:t> — Однокласники</a:t>
            </a: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1BDB33-7548-8CE5-E1E1-3E6817BE73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525" y="4149384"/>
            <a:ext cx="1268078" cy="12193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A2D3C1-8550-0596-CE00-4C3E1F0C13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60216" y="3634227"/>
            <a:ext cx="1060796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02387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42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0" y="437342"/>
            <a:ext cx="9143999" cy="8708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-19218" y="377695"/>
            <a:ext cx="10936600" cy="8708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>
                <a:solidFill>
                  <a:schemeClr val="bg1"/>
                </a:solidFill>
                <a:latin typeface="Trebuchet MS" panose="020b0603020202020204" pitchFamily="34" charset="0"/>
              </a:rPr>
              <a:t>Ссылки и QR-коды на социальные сети проектов, организации</a:t>
            </a: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3C2721-2506-141E-925C-69A3FEE9F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864" y="1395539"/>
            <a:ext cx="755970" cy="7620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DA2A3C-4EF7-5212-341D-F07A45E59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170" y="1828392"/>
            <a:ext cx="658425" cy="6584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F03D8-F31C-11DA-4CE5-8C43F3FCE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170" y="4041971"/>
            <a:ext cx="658425" cy="658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0D04ED-C9D9-0F73-39AD-72C9371E9E55}"/>
              </a:ext>
            </a:extLst>
          </p:cNvPr>
          <p:cNvSpPr txBox="1"/>
          <p:nvPr/>
        </p:nvSpPr>
        <p:spPr>
          <a:xfrm>
            <a:off x="3255662" y="1775645"/>
            <a:ext cx="63119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КОНТАКТЫ  +79505375122</a:t>
            </a:r>
          </a:p>
          <a:p>
            <a:endParaRPr lang="ru-RU"/>
          </a:p>
          <a:p>
            <a:r>
              <a:rPr lang="ru-RU">
                <a:hlinkClick r:id="rId7"/>
              </a:rPr>
              <a:t>museumtalinka@mail.ru</a:t>
            </a:r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65414-8D6D-6D51-BB71-52C7F43277F2}"/>
              </a:ext>
            </a:extLst>
          </p:cNvPr>
          <p:cNvSpPr txBox="1"/>
          <p:nvPr/>
        </p:nvSpPr>
        <p:spPr>
          <a:xfrm>
            <a:off x="3229198" y="3166420"/>
            <a:ext cx="80068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САЙТЫ, QR-КОДЫ</a:t>
            </a:r>
          </a:p>
          <a:p>
            <a:r>
              <a:rPr lang="ru-RU"/>
              <a:t> </a:t>
            </a:r>
          </a:p>
          <a:p>
            <a:r>
              <a:rPr lang="ru-RU"/>
              <a:t> </a:t>
            </a:r>
            <a:r>
              <a:rPr lang="ru-RU">
                <a:hlinkClick r:id="rId8"/>
              </a:rPr>
              <a:t>https://shkola7talinka-r86.gosweb.gosuslugi.ru/nasha-shkola/muzey-otrazhenie-innovatsionnaya-deyatelnost/</a:t>
            </a:r>
            <a:r>
              <a:rPr lang="ru-RU"/>
              <a:t>;</a:t>
            </a:r>
          </a:p>
          <a:p>
            <a:endParaRPr lang="ru-RU"/>
          </a:p>
          <a:p>
            <a:endParaRPr lang="ru-RU"/>
          </a:p>
          <a:p>
            <a:r>
              <a:rPr lang="ru-RU">
                <a:hlinkClick r:id="rId9"/>
              </a:rPr>
              <a:t>https://prirodnadzor.admhmao.ru/formirovanie-ekologicheskoy-kultury/</a:t>
            </a:r>
            <a:endParaRPr lang="ru-RU"/>
          </a:p>
          <a:p>
            <a:endParaRPr lang="ru-RU"/>
          </a:p>
          <a:p>
            <a:endParaRPr lang="ru-RU"/>
          </a:p>
          <a:p>
            <a:r>
              <a:rPr lang="ru-RU">
                <a:hlinkClick r:id="rId10"/>
              </a:rPr>
              <a:t>https://ckstalinka.ru/muzej/</a:t>
            </a:r>
            <a:endParaRPr lang="ru-RU"/>
          </a:p>
          <a:p>
            <a:endParaRPr lang="ru-RU"/>
          </a:p>
          <a:p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767B04-21AC-4870-BBCA-623E007E1F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0424" y="5274511"/>
            <a:ext cx="1146147" cy="114614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A27FF5-8E25-F6AB-32EE-594E1DB2B5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96" y="5415307"/>
            <a:ext cx="114614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73846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  <a:t>Мастер-классы</a:t>
            </a:r>
            <a:endParaRPr lang="ru-RU" sz="2400" b="1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3C2721-2506-141E-925C-69A3FEE9F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864" y="1395539"/>
            <a:ext cx="755970" cy="7620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2B7E3C-1319-216E-7D4E-D9CE7B248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0" y="2389239"/>
            <a:ext cx="2458904" cy="34938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1A88D6-B13E-E573-980F-3C47F706E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46" y="1927472"/>
            <a:ext cx="7046273" cy="469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73193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18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/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/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>
                <a:solidFill>
                  <a:srgbClr val="005D9B"/>
                </a:solidFill>
                <a:latin typeface="Trebuchet MS" panose="020b0603020202020204" pitchFamily="34" charset="0"/>
              </a:rPr>
              <a:t>Сотрудничество с Донецкой Народной Республикой</a:t>
            </a:r>
            <a:endParaRPr lang="ru-RU" sz="1400" b="1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18F0B8-AF75-30EE-CD69-3EF8CD148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58477" y="3737704"/>
            <a:ext cx="2712155" cy="20341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5196E2-D21E-C2AF-9209-E7A5E4628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2" y="2708508"/>
            <a:ext cx="2166469" cy="28886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B4E271-F5CD-3AA3-2778-3331B6CB8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90" y="1715958"/>
            <a:ext cx="3470616" cy="231374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BD5BDF-F44A-144F-7687-AD8C074C7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514" y="4408045"/>
            <a:ext cx="3513407" cy="22163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64A971D-32A8-9750-2C6A-89704CE8B8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95" y="4285488"/>
            <a:ext cx="3508344" cy="23388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07C18FE-33A4-2CD9-B803-1D80A81D62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81" y="1715958"/>
            <a:ext cx="3470616" cy="23137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462D035-5E2D-2D8B-2EEA-3A33995641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9528" y="1394612"/>
            <a:ext cx="75597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06334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57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93" y="89622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56241" y="285542"/>
            <a:ext cx="9683503" cy="8593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Дедский сад «Лесная сказка»</a:t>
            </a:r>
            <a:endParaRPr kumimoji="0" lang="ru-RU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01B48A-4714-7A00-4646-96811DCA5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516" y="1277632"/>
            <a:ext cx="756465" cy="7592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2A1C2D-0292-E22D-9FEA-9E3E63101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147" y="2738914"/>
            <a:ext cx="4675910" cy="31172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8475A4-625F-72A1-42AD-CC8B0E1B9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" y="1532544"/>
            <a:ext cx="7096991" cy="47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9787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57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93" y="89622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56242" y="285542"/>
            <a:ext cx="8133042" cy="8593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Окружной смотр-конкурс школьных лесничеств</a:t>
            </a:r>
            <a:b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«Лучшее школьное лесничество Югры»</a:t>
            </a:r>
            <a:endParaRPr kumimoji="0" lang="ru-RU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01B48A-4714-7A00-4646-96811DCA5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516" y="1277632"/>
            <a:ext cx="756465" cy="7592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30BA2A-C4DF-4434-36DB-19D8F4287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54" y="1426517"/>
            <a:ext cx="1661129" cy="23432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379221-08AF-4F47-264A-C356D9B95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894" y="1657235"/>
            <a:ext cx="1672933" cy="23598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31DCED-9F7A-845C-348D-722F91CB2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713" y="4267363"/>
            <a:ext cx="1567370" cy="22127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0BCF50-0AAF-0711-E2BE-DA41A13353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57" y="4567157"/>
            <a:ext cx="1567370" cy="22234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1BE8BA1-6940-D258-E44D-CBDAF80C8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82" y="2311658"/>
            <a:ext cx="6718377" cy="447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22343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57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93" y="89622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56242" y="285542"/>
            <a:ext cx="8133042" cy="8593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Международный проект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«Красная книга глазами детей»</a:t>
            </a:r>
            <a:endParaRPr kumimoji="0" lang="ru-RU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01B48A-4714-7A00-4646-96811DCA5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553" y="1260439"/>
            <a:ext cx="756465" cy="7592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AB84BE-158C-F498-45D8-7715B760A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" y="1318628"/>
            <a:ext cx="1977388" cy="27277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248AA5-5FFD-87C7-AF05-5B5DBE806A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69" y="2065120"/>
            <a:ext cx="1976885" cy="27277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1B67AE-CD81-27B8-2C9F-8DD6CDDE7A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93" y="2682507"/>
            <a:ext cx="1977388" cy="27528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630DF27-D8D5-9C8F-6CA9-F80FDB223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21" y="3057438"/>
            <a:ext cx="1904609" cy="27509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45188AE-0737-8C7A-D149-A18BE623C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7" y="3417413"/>
            <a:ext cx="1970816" cy="275093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30F9D9B-BEE6-0189-BA3D-B764AB571B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940" y="3988846"/>
            <a:ext cx="1975350" cy="27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9399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57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93" y="89622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56242" y="285542"/>
            <a:ext cx="8133042" cy="8593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Международный проект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«Мы в ответе за тех, кого приручили»</a:t>
            </a:r>
            <a:endParaRPr kumimoji="0" lang="ru-RU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01B48A-4714-7A00-4646-96811DCA5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2553" y="1260439"/>
            <a:ext cx="756465" cy="7592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293AB0-0650-234E-3681-07293F64D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5" y="1820576"/>
            <a:ext cx="3041168" cy="42775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1146A6-11D0-8FE9-BACA-0C1F18283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73" y="2021700"/>
            <a:ext cx="4008553" cy="2814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F5480A-905F-B2FE-1AEF-74A66CFCE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66" y="4084824"/>
            <a:ext cx="2906073" cy="217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8306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57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93" y="89622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56242" y="285542"/>
            <a:ext cx="8133042" cy="8593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Передвижные выставки</a:t>
            </a:r>
            <a:endParaRPr kumimoji="0" lang="ru-RU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01B48A-4714-7A00-4646-96811DCA5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516" y="1296444"/>
            <a:ext cx="756465" cy="7592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6D8997-F93F-1759-AE59-762EAC844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125" y="2217252"/>
            <a:ext cx="2949283" cy="22119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58C134-0958-B4FF-31AF-86E33CD85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092" y="4602750"/>
            <a:ext cx="3005926" cy="20359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DDB414-53BF-7CF9-5127-71967632B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3" y="1480626"/>
            <a:ext cx="3722282" cy="24815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717425-7023-4DD7-4318-126446E75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2" y="4386141"/>
            <a:ext cx="3564431" cy="21411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D858B8-70FB-63A3-1D42-3666DF183B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11" y="4413178"/>
            <a:ext cx="3273014" cy="214324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22A069-C99D-440B-5BC1-108AACAA5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58" y="1441746"/>
            <a:ext cx="3273014" cy="24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33454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93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078" y="26992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51675" y="403022"/>
            <a:ext cx="9019309" cy="8045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300" b="1">
                <a:solidFill>
                  <a:schemeClr val="bg1"/>
                </a:solidFill>
                <a:latin typeface="Trebuchet MS" panose="020b0603020202020204" pitchFamily="34" charset="0"/>
              </a:rPr>
              <a:t>IV Северный форум по устойчивому развитию,</a:t>
            </a:r>
          </a:p>
          <a:p>
            <a:pPr algn="l"/>
            <a:br>
              <a:rPr lang="ru-RU" sz="4100" b="1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ru-RU" sz="4400" b="1">
                <a:solidFill>
                  <a:schemeClr val="bg1"/>
                </a:solidFill>
                <a:latin typeface="Trebuchet MS" panose="020b0603020202020204" pitchFamily="34" charset="0"/>
              </a:rPr>
              <a:t>г. Якутск, 28.11-01.12.23</a:t>
            </a:r>
          </a:p>
        </p:txBody>
      </p:sp>
      <p:sp>
        <p:nvSpPr>
          <p:cNvPr id="2" name="Овал 1"/>
          <p:cNvSpPr/>
          <p:nvPr/>
        </p:nvSpPr>
        <p:spPr>
          <a:xfrm>
            <a:off x="10907649" y="1109806"/>
            <a:ext cx="987978" cy="8512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B9465C-DB4B-F386-17B6-0F88105EF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598" y="1656691"/>
            <a:ext cx="7191050" cy="47982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7CFE63-EC10-21B5-7857-EFC039209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3653" y="1207621"/>
            <a:ext cx="755970" cy="7620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68811F-8FBE-C248-8B9C-245B33232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7" y="1656691"/>
            <a:ext cx="2776782" cy="20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46087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" y="276433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/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/>
          <p:nvPr/>
        </p:nvSpPr>
        <p:spPr>
          <a:xfrm>
            <a:off x="29763" y="276433"/>
            <a:ext cx="9961543" cy="8708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300" b="1">
                <a:solidFill>
                  <a:schemeClr val="bg1"/>
                </a:solidFill>
                <a:latin typeface="Trebuchet MS" panose="020b0603020202020204" pitchFamily="34" charset="0"/>
              </a:rPr>
              <a:t>Форум для совместной деятельности между туроператорами, представителями медиа-организаций России и Монголии,</a:t>
            </a:r>
          </a:p>
          <a:p>
            <a:pPr algn="l"/>
            <a:r>
              <a:rPr lang="ru-RU" sz="4000" b="1">
                <a:solidFill>
                  <a:schemeClr val="bg1"/>
                </a:solidFill>
                <a:latin typeface="Trebuchet MS" panose="020b0603020202020204" pitchFamily="34" charset="0"/>
              </a:rPr>
              <a:t>г. Улан-Батор, 14.02-19.02.23 </a:t>
            </a: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0094F8-D95D-0C42-5E9E-107AE579F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773" y="1394612"/>
            <a:ext cx="755970" cy="7620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0DE636-C498-507E-912C-6B88D3BCE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17" y="2519580"/>
            <a:ext cx="5538458" cy="415384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C930493-4F14-B33B-4364-5F2F56A5C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5" y="1525074"/>
            <a:ext cx="5407059" cy="405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22734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Широкоэкранный</PresentationFormat>
  <Paragraphs>58</Paragraphs>
  <Slides>25</Slides>
  <Notes>0</Notes>
  <TotalTime>2774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baseType="lpstr" size="31">
      <vt:lpstr>Arial</vt:lpstr>
      <vt:lpstr>Calibri Light</vt:lpstr>
      <vt:lpstr>Calibri</vt:lpstr>
      <vt:lpstr>Trebuchet MS</vt:lpstr>
      <vt:lpstr>Wingdings</vt:lpstr>
      <vt:lpstr>Тема Office</vt:lpstr>
      <vt:lpstr>Августовское совещание работников образования Октябрьского района</vt:lpstr>
      <vt:lpstr>Августовское совещание работников образования Октябрьского района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Ботова Анна Викторовна</dc:creator>
  <cp:lastModifiedBy>museum</cp:lastModifiedBy>
  <cp:revision>119</cp:revision>
  <cp:lastPrinted>2023-07-12T12:50:19.000</cp:lastPrinted>
  <dcterms:created xsi:type="dcterms:W3CDTF">2023-03-23T08:12:55Z</dcterms:created>
  <dcterms:modified xsi:type="dcterms:W3CDTF">2023-09-06T11:31:43Z</dcterms:modified>
</cp:coreProperties>
</file>